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7" r:id="rId4"/>
    <p:sldId id="285" r:id="rId5"/>
    <p:sldId id="281" r:id="rId6"/>
    <p:sldId id="280" r:id="rId7"/>
    <p:sldId id="279" r:id="rId8"/>
    <p:sldId id="284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27C2F-7943-4C6C-81C0-A9CB910D040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86E8D-F96E-4AF1-B02A-27D015FC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2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86E8D-F96E-4AF1-B02A-27D015FC86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6E8D-F96E-4AF1-B02A-27D015FC86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0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6E8D-F96E-4AF1-B02A-27D015FC86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6E8D-F96E-4AF1-B02A-27D015FC86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7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6E8D-F96E-4AF1-B02A-27D015FC86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1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6E8D-F96E-4AF1-B02A-27D015FC86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6E8D-F96E-4AF1-B02A-27D015FC86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29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6E8D-F96E-4AF1-B02A-27D015FC86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86E8D-F96E-4AF1-B02A-27D015FC86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1CAC-EAC2-044A-9758-F587C776D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6F64B-7A0A-5E4B-B62D-A5C3625DC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3DE44-B01E-0540-8EC5-4AC404F2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A0F6-E006-B14D-8D06-D7C1C5A5A13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54D3-64E3-6249-B4BE-68FEC2CB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1F6DB-DD65-4245-87BF-2DF2494C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DB14-314B-8C42-9A87-5486EFD1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9DF8-EEDE-CB42-AB82-DDE7FB20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A3B9F-B3A9-494F-A534-824B6D62D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992A3-EDD2-5E4D-93F1-8A90EF0D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A0F6-E006-B14D-8D06-D7C1C5A5A13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D0906-9B03-1C48-98D8-3568C0CF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9647F-6545-FE42-B88B-87F0A8C7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DB14-314B-8C42-9A87-5486EFD1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74772A-50C9-C140-BE02-224F8844D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9FD74-33F6-894D-9142-EA3C60DB1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FAC8C-188B-F042-8AF4-B289630C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A0F6-E006-B14D-8D06-D7C1C5A5A13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05A40-D509-6944-9526-4ADA791D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63D94-6240-994F-8744-D994C9F1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DB14-314B-8C42-9A87-5486EFD1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4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31B5-B026-8042-9761-9DF1D0B5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E69E6-78C0-4C42-9171-AAE83D1D1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31719-4731-9340-8084-EE10CEFF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A0F6-E006-B14D-8D06-D7C1C5A5A13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CDEAE-8932-2345-B1D3-21F6224D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F728C-BE90-474E-A5D2-74C14A6E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DB14-314B-8C42-9A87-5486EFD1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2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7083-1ACC-1246-B091-45F1E57F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12292-B687-FE42-99AF-2A6500CF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9C8A5-72FC-9D4D-9320-0CF095AD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A0F6-E006-B14D-8D06-D7C1C5A5A13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CCD97-9A6B-8042-A9C5-CADF2CE5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16010-C768-584F-B2B7-D3FD56E0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DB14-314B-8C42-9A87-5486EFD1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9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E29FC-77CC-0344-B3EA-EB5DA191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B7405-7939-A04F-B011-D7335348E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D7250-C142-AE49-8530-8CD9DA53D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3BCB6-3580-EC42-AD17-55427CDB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A0F6-E006-B14D-8D06-D7C1C5A5A13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AF478-01D3-0848-8FFE-E4576D9A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85671-9CC2-A943-8CB8-DB05EF15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DB14-314B-8C42-9A87-5486EFD1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7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37D3B-FD90-6B49-8F75-FE67C1E5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DEB09-FC0D-3943-AE14-D9CC5AB3C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05E6C-A027-BA48-8033-FC1482CB8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10EC5-91CA-8249-9FC3-8902A07FB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5B662-57F4-3342-9EA5-4389A77E6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A03925-CFAB-954D-AC5B-D0455DFE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A0F6-E006-B14D-8D06-D7C1C5A5A13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ACC39-9915-5640-BB23-0C04FDB2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D97DA-C27B-FB46-95AF-95683C19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DB14-314B-8C42-9A87-5486EFD1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154B-D749-0347-B989-75B78A9A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1352-BF0C-FF44-BD0F-744C76B1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A0F6-E006-B14D-8D06-D7C1C5A5A13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8F29B-C0E1-4446-ACF0-F486C4C8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B031D-96EF-5D44-AFD1-575E926E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DB14-314B-8C42-9A87-5486EFD1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5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4B802-813F-064C-90D8-4C155729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A0F6-E006-B14D-8D06-D7C1C5A5A13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50F50-C082-CE4C-BDE2-83F98A67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E6489-BD1B-1048-8A07-E8D54F82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DB14-314B-8C42-9A87-5486EFD1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0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4638-9C32-9943-9D5B-8C57FDAE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5CADF-E416-BA44-9CC1-80783878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EE65E-C693-1B4E-952E-2C5A29C27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ECD0F-AC7E-0F4A-BCEC-9BF21B56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A0F6-E006-B14D-8D06-D7C1C5A5A13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0888B-3091-C348-AC00-AD4C1C00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46D67-9D76-EC45-9AE3-65628A67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DB14-314B-8C42-9A87-5486EFD1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05E7-F397-9441-A3FD-3E6AFCF0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42BD8-49CB-FF46-8F9F-839854F78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C491A-CA6B-334D-80E1-FAE2364CC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BB244-0DA9-614D-BE72-9253E1BC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A0F6-E006-B14D-8D06-D7C1C5A5A13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72EB0-53FB-5245-B806-34A28036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62B0A-A69A-1B44-9C04-EF8ACE7E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DB14-314B-8C42-9A87-5486EFD1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8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F8884-1FDC-A44F-B06D-AFF7900B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93E4E-21FA-E84C-92B9-A431DD49E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37D3-0DD8-DA4D-8A77-CDE5B4284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1A0F6-E006-B14D-8D06-D7C1C5A5A13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F2EA4-6373-4F42-A3F2-4666D3779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D4BF6-823F-784F-98C1-D00BE28BC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5DB14-314B-8C42-9A87-5486EFD1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6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artbeatscreensmall_thin.png">
            <a:extLst>
              <a:ext uri="{FF2B5EF4-FFF2-40B4-BE49-F238E27FC236}">
                <a16:creationId xmlns:a16="http://schemas.microsoft.com/office/drawing/2014/main" id="{EFC5A2F9-3C16-A544-9CBA-C26194920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2487" r="5456" b="35326"/>
          <a:stretch>
            <a:fillRect/>
          </a:stretch>
        </p:blipFill>
        <p:spPr>
          <a:xfrm>
            <a:off x="0" y="0"/>
            <a:ext cx="12213035" cy="1821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TfAH-logoFNL_4C_new.png">
            <a:extLst>
              <a:ext uri="{FF2B5EF4-FFF2-40B4-BE49-F238E27FC236}">
                <a16:creationId xmlns:a16="http://schemas.microsoft.com/office/drawing/2014/main" id="{FA4775C1-D158-6F49-834E-37ED85AD1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8720" y="6063127"/>
            <a:ext cx="3117824" cy="584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B765F-F1B9-40B4-888A-FC5BA5389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56" y="6063127"/>
            <a:ext cx="512308" cy="5123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D04EEF-6268-4539-939A-58AC859BC5C2}"/>
              </a:ext>
            </a:extLst>
          </p:cNvPr>
          <p:cNvSpPr/>
          <p:nvPr/>
        </p:nvSpPr>
        <p:spPr>
          <a:xfrm>
            <a:off x="634967" y="6134615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ct val="0"/>
              </a:spcAft>
              <a:buClr>
                <a:srgbClr val="CC3300"/>
              </a:buClr>
              <a:buSzPct val="70000"/>
            </a:pPr>
            <a:r>
              <a:rPr lang="en-US" altLang="en-US" kern="0" dirty="0">
                <a:solidFill>
                  <a:srgbClr val="000000"/>
                </a:solidFill>
              </a:rPr>
              <a:t>@HealthyAmerica1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1F2C23-E913-47CB-BA04-4A38CA728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98" y="1309477"/>
            <a:ext cx="11806746" cy="781235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Pain in the Nation Issue Brief: 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i="1" dirty="0">
                <a:solidFill>
                  <a:srgbClr val="002060"/>
                </a:solidFill>
              </a:rPr>
              <a:t>Alcohol and Drug Misuse and Suicide and the Millennial Generation — a Devastating Impact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5D8F4E-549D-4AD0-8A47-440A1EEDD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577" y="2228590"/>
            <a:ext cx="2873772" cy="36966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76C2B2-FB71-46D6-AC25-2E0DAFE5D4E3}"/>
              </a:ext>
            </a:extLst>
          </p:cNvPr>
          <p:cNvSpPr/>
          <p:nvPr/>
        </p:nvSpPr>
        <p:spPr>
          <a:xfrm>
            <a:off x="5382827" y="3693567"/>
            <a:ext cx="612263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issue brief is a continuation of Trust for America’s Health and Well Being Trust’s </a:t>
            </a:r>
            <a:r>
              <a:rPr lang="en-US" i="1" dirty="0">
                <a:solidFill>
                  <a:schemeClr val="bg1"/>
                </a:solidFill>
              </a:rPr>
              <a:t>Pain in the Nation: The Drug, Alcohol and Suicide Crises </a:t>
            </a:r>
            <a:r>
              <a:rPr lang="en-US" dirty="0">
                <a:solidFill>
                  <a:schemeClr val="bg1"/>
                </a:solidFill>
              </a:rPr>
              <a:t>series. The Pain in the Nation series helps inform and create a comprehensive National Resilience Strategy. </a:t>
            </a:r>
          </a:p>
        </p:txBody>
      </p:sp>
    </p:spTree>
    <p:extLst>
      <p:ext uri="{BB962C8B-B14F-4D97-AF65-F5344CB8AC3E}">
        <p14:creationId xmlns:p14="http://schemas.microsoft.com/office/powerpoint/2010/main" val="234220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artbeatscreensmall_thin2.png">
            <a:extLst>
              <a:ext uri="{FF2B5EF4-FFF2-40B4-BE49-F238E27FC236}">
                <a16:creationId xmlns:a16="http://schemas.microsoft.com/office/drawing/2014/main" id="{9C2B253D-BD61-8749-8333-EDD02327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8611" r="1264"/>
          <a:stretch>
            <a:fillRect/>
          </a:stretch>
        </p:blipFill>
        <p:spPr>
          <a:xfrm>
            <a:off x="0" y="5121022"/>
            <a:ext cx="12191999" cy="1055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TfAH-logoFNL_4C_new.png">
            <a:extLst>
              <a:ext uri="{FF2B5EF4-FFF2-40B4-BE49-F238E27FC236}">
                <a16:creationId xmlns:a16="http://schemas.microsoft.com/office/drawing/2014/main" id="{CB8A774F-2CAD-6B4D-A6B1-24E8E0606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8720" y="6063127"/>
            <a:ext cx="3117824" cy="58411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C27638-0E38-4545-9F8D-CA3539743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7127"/>
            <a:ext cx="541168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Record numbers of deaths due to alcohol and drug misuse and suicide</a:t>
            </a:r>
          </a:p>
          <a:p>
            <a:r>
              <a:rPr lang="en-US" sz="2400" dirty="0"/>
              <a:t>More than one-third of the workforce</a:t>
            </a:r>
          </a:p>
          <a:p>
            <a:pPr lvl="1"/>
            <a:r>
              <a:rPr lang="en-US" sz="2000" dirty="0"/>
              <a:t>Largest proportion of Americans serving in the military. </a:t>
            </a:r>
          </a:p>
          <a:p>
            <a:r>
              <a:rPr lang="en-US" sz="2400" dirty="0"/>
              <a:t>About a quarter lack health insurance</a:t>
            </a:r>
          </a:p>
          <a:p>
            <a:r>
              <a:rPr lang="en-US" sz="2400" dirty="0"/>
              <a:t>Many are burden by education debt</a:t>
            </a:r>
          </a:p>
          <a:p>
            <a:r>
              <a:rPr lang="en-US" sz="2400" dirty="0"/>
              <a:t>Many are or will be parents, responsible for the well-being of young children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6846A-6D86-44E7-B623-552A6FA2365B}"/>
              </a:ext>
            </a:extLst>
          </p:cNvPr>
          <p:cNvSpPr/>
          <p:nvPr/>
        </p:nvSpPr>
        <p:spPr>
          <a:xfrm>
            <a:off x="838200" y="311705"/>
            <a:ext cx="6885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C00000"/>
                </a:solidFill>
              </a:rPr>
              <a:t>Why Focus on Millennials? 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86BA7-5565-4762-B07C-7598E67B2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902" y="1736978"/>
            <a:ext cx="5211978" cy="24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1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artbeatscreensmall_thin2.png">
            <a:extLst>
              <a:ext uri="{FF2B5EF4-FFF2-40B4-BE49-F238E27FC236}">
                <a16:creationId xmlns:a16="http://schemas.microsoft.com/office/drawing/2014/main" id="{9C2B253D-BD61-8749-8333-EDD02327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8611" r="1264"/>
          <a:stretch>
            <a:fillRect/>
          </a:stretch>
        </p:blipFill>
        <p:spPr>
          <a:xfrm>
            <a:off x="0" y="5093346"/>
            <a:ext cx="12191999" cy="1055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TfAH-logoFNL_4C_new.png">
            <a:extLst>
              <a:ext uri="{FF2B5EF4-FFF2-40B4-BE49-F238E27FC236}">
                <a16:creationId xmlns:a16="http://schemas.microsoft.com/office/drawing/2014/main" id="{CB8A774F-2CAD-6B4D-A6B1-24E8E0606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8720" y="6063127"/>
            <a:ext cx="3117824" cy="58411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846A-6D86-44E7-B623-552A6FA2365B}"/>
              </a:ext>
            </a:extLst>
          </p:cNvPr>
          <p:cNvSpPr/>
          <p:nvPr/>
        </p:nvSpPr>
        <p:spPr>
          <a:xfrm>
            <a:off x="838200" y="311705"/>
            <a:ext cx="6885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B22C1B"/>
                </a:solidFill>
              </a:rPr>
              <a:t> </a:t>
            </a:r>
            <a:endParaRPr lang="en-US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01FBFA-8A97-4A91-B565-CCEEFC02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58727"/>
            <a:ext cx="6539144" cy="1152286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B22C1B"/>
                </a:solidFill>
                <a:latin typeface="+mn-lt"/>
              </a:rPr>
              <a:t>Key Findings </a:t>
            </a:r>
            <a:endParaRPr lang="en-US" sz="3600" b="1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109271-8998-4453-BFD8-384C16B36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95" y="1478238"/>
            <a:ext cx="10463608" cy="33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1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artbeatscreensmall_thin2.png">
            <a:extLst>
              <a:ext uri="{FF2B5EF4-FFF2-40B4-BE49-F238E27FC236}">
                <a16:creationId xmlns:a16="http://schemas.microsoft.com/office/drawing/2014/main" id="{9C2B253D-BD61-8749-8333-EDD02327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8611" r="1264"/>
          <a:stretch>
            <a:fillRect/>
          </a:stretch>
        </p:blipFill>
        <p:spPr>
          <a:xfrm>
            <a:off x="0" y="5093346"/>
            <a:ext cx="12191999" cy="1055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TfAH-logoFNL_4C_new.png">
            <a:extLst>
              <a:ext uri="{FF2B5EF4-FFF2-40B4-BE49-F238E27FC236}">
                <a16:creationId xmlns:a16="http://schemas.microsoft.com/office/drawing/2014/main" id="{CB8A774F-2CAD-6B4D-A6B1-24E8E0606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8720" y="6063127"/>
            <a:ext cx="3117824" cy="58411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846A-6D86-44E7-B623-552A6FA2365B}"/>
              </a:ext>
            </a:extLst>
          </p:cNvPr>
          <p:cNvSpPr/>
          <p:nvPr/>
        </p:nvSpPr>
        <p:spPr>
          <a:xfrm>
            <a:off x="838200" y="311705"/>
            <a:ext cx="6885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B22C1B"/>
                </a:solidFill>
              </a:rPr>
              <a:t>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78990-E339-4CC0-86A4-D2C8C45B3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405" y="311705"/>
            <a:ext cx="6713187" cy="55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artbeatscreensmall_thin2.png">
            <a:extLst>
              <a:ext uri="{FF2B5EF4-FFF2-40B4-BE49-F238E27FC236}">
                <a16:creationId xmlns:a16="http://schemas.microsoft.com/office/drawing/2014/main" id="{9C2B253D-BD61-8749-8333-EDD02327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8611" r="1264"/>
          <a:stretch>
            <a:fillRect/>
          </a:stretch>
        </p:blipFill>
        <p:spPr>
          <a:xfrm>
            <a:off x="0" y="5121022"/>
            <a:ext cx="12191999" cy="1055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TfAH-logoFNL_4C_new.png">
            <a:extLst>
              <a:ext uri="{FF2B5EF4-FFF2-40B4-BE49-F238E27FC236}">
                <a16:creationId xmlns:a16="http://schemas.microsoft.com/office/drawing/2014/main" id="{CB8A774F-2CAD-6B4D-A6B1-24E8E0606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8720" y="6063127"/>
            <a:ext cx="3117824" cy="584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78F9F-629D-429F-A532-8072AFBE3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702" y="287072"/>
            <a:ext cx="6892772" cy="54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1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artbeatscreensmall_thin2.png">
            <a:extLst>
              <a:ext uri="{FF2B5EF4-FFF2-40B4-BE49-F238E27FC236}">
                <a16:creationId xmlns:a16="http://schemas.microsoft.com/office/drawing/2014/main" id="{9C2B253D-BD61-8749-8333-EDD02327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8611" r="1264"/>
          <a:stretch>
            <a:fillRect/>
          </a:stretch>
        </p:blipFill>
        <p:spPr>
          <a:xfrm>
            <a:off x="0" y="5121022"/>
            <a:ext cx="12191999" cy="1055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TfAH-logoFNL_4C_new.png">
            <a:extLst>
              <a:ext uri="{FF2B5EF4-FFF2-40B4-BE49-F238E27FC236}">
                <a16:creationId xmlns:a16="http://schemas.microsoft.com/office/drawing/2014/main" id="{CB8A774F-2CAD-6B4D-A6B1-24E8E0606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8720" y="6063127"/>
            <a:ext cx="3117824" cy="58411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338A567-CD7E-48EF-982F-5FF3B5EA3535}"/>
              </a:ext>
            </a:extLst>
          </p:cNvPr>
          <p:cNvSpPr txBox="1">
            <a:spLocks/>
          </p:cNvSpPr>
          <p:nvPr/>
        </p:nvSpPr>
        <p:spPr>
          <a:xfrm>
            <a:off x="7055529" y="1043141"/>
            <a:ext cx="4644501" cy="275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8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3B40C-01DE-48F6-82E5-F2DF96E1D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575" y="298459"/>
            <a:ext cx="7418148" cy="539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4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artbeatscreensmall_thin2.png">
            <a:extLst>
              <a:ext uri="{FF2B5EF4-FFF2-40B4-BE49-F238E27FC236}">
                <a16:creationId xmlns:a16="http://schemas.microsoft.com/office/drawing/2014/main" id="{9C2B253D-BD61-8749-8333-EDD02327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8611" r="1264"/>
          <a:stretch>
            <a:fillRect/>
          </a:stretch>
        </p:blipFill>
        <p:spPr>
          <a:xfrm>
            <a:off x="0" y="5121022"/>
            <a:ext cx="12191999" cy="1055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TfAH-logoFNL_4C_new.png">
            <a:extLst>
              <a:ext uri="{FF2B5EF4-FFF2-40B4-BE49-F238E27FC236}">
                <a16:creationId xmlns:a16="http://schemas.microsoft.com/office/drawing/2014/main" id="{CB8A774F-2CAD-6B4D-A6B1-24E8E0606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8720" y="6063127"/>
            <a:ext cx="3117824" cy="58411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846A-6D86-44E7-B623-552A6FA2365B}"/>
              </a:ext>
            </a:extLst>
          </p:cNvPr>
          <p:cNvSpPr/>
          <p:nvPr/>
        </p:nvSpPr>
        <p:spPr>
          <a:xfrm>
            <a:off x="838200" y="311705"/>
            <a:ext cx="801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B22C1B"/>
                </a:solidFill>
              </a:rPr>
              <a:t>Key Recommendations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D0A120-9299-4036-8348-40873CE72301}"/>
              </a:ext>
            </a:extLst>
          </p:cNvPr>
          <p:cNvSpPr/>
          <p:nvPr/>
        </p:nvSpPr>
        <p:spPr>
          <a:xfrm>
            <a:off x="838199" y="1040870"/>
            <a:ext cx="105872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45454"/>
                </a:solidFill>
              </a:rPr>
              <a:t>Assure patient access to evidence-based prevention, screening and treatment. </a:t>
            </a:r>
            <a:r>
              <a:rPr lang="en-US" altLang="en-US" sz="2400" dirty="0">
                <a:solidFill>
                  <a:srgbClr val="595959"/>
                </a:solidFill>
              </a:rPr>
              <a:t>Care must be culturally informed, medication-based substance misuse treatments should be available and covered by insurance.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45454"/>
              </a:solidFill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45454"/>
                </a:solidFill>
              </a:rPr>
              <a:t>Use pricing strategies to limit consumption of alcohol by adolescents and young adults.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595959"/>
              </a:solidFill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</a:rPr>
              <a:t>Prioritize the implementation of the Family First Prevention Services Act to support prevention services for families in crisis and reduce foster care placements.</a:t>
            </a:r>
            <a:r>
              <a:rPr lang="en-US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56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artbeatscreensmall_thin2.png">
            <a:extLst>
              <a:ext uri="{FF2B5EF4-FFF2-40B4-BE49-F238E27FC236}">
                <a16:creationId xmlns:a16="http://schemas.microsoft.com/office/drawing/2014/main" id="{9C2B253D-BD61-8749-8333-EDD02327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8611" r="1264"/>
          <a:stretch>
            <a:fillRect/>
          </a:stretch>
        </p:blipFill>
        <p:spPr>
          <a:xfrm>
            <a:off x="0" y="5121022"/>
            <a:ext cx="12191999" cy="1055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TfAH-logoFNL_4C_new.png">
            <a:extLst>
              <a:ext uri="{FF2B5EF4-FFF2-40B4-BE49-F238E27FC236}">
                <a16:creationId xmlns:a16="http://schemas.microsoft.com/office/drawing/2014/main" id="{CB8A774F-2CAD-6B4D-A6B1-24E8E0606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8720" y="6063127"/>
            <a:ext cx="3117824" cy="58411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846A-6D86-44E7-B623-552A6FA2365B}"/>
              </a:ext>
            </a:extLst>
          </p:cNvPr>
          <p:cNvSpPr/>
          <p:nvPr/>
        </p:nvSpPr>
        <p:spPr>
          <a:xfrm>
            <a:off x="838200" y="311705"/>
            <a:ext cx="801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B22C1B"/>
                </a:solidFill>
              </a:rPr>
              <a:t>Key Recommendations Continued 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D0A120-9299-4036-8348-40873CE72301}"/>
              </a:ext>
            </a:extLst>
          </p:cNvPr>
          <p:cNvSpPr/>
          <p:nvPr/>
        </p:nvSpPr>
        <p:spPr>
          <a:xfrm>
            <a:off x="838199" y="1040870"/>
            <a:ext cx="105872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Invest more in research on and education about non-opioid and non-drug pain treatments.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evidence-based substance misuse treatment within the criminal justice system and ensure that treatment continues and that employment opportunities exist after release.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substance misuse and suicide prevention programs that address the crisis in multiple settings and in novel ways, including by meeting young adults where they are.</a:t>
            </a:r>
          </a:p>
        </p:txBody>
      </p:sp>
    </p:spTree>
    <p:extLst>
      <p:ext uri="{BB962C8B-B14F-4D97-AF65-F5344CB8AC3E}">
        <p14:creationId xmlns:p14="http://schemas.microsoft.com/office/powerpoint/2010/main" val="327210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artbeatscreensmall_thin2.png">
            <a:extLst>
              <a:ext uri="{FF2B5EF4-FFF2-40B4-BE49-F238E27FC236}">
                <a16:creationId xmlns:a16="http://schemas.microsoft.com/office/drawing/2014/main" id="{9C2B253D-BD61-8749-8333-EDD02327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8611" r="1264"/>
          <a:stretch>
            <a:fillRect/>
          </a:stretch>
        </p:blipFill>
        <p:spPr>
          <a:xfrm>
            <a:off x="0" y="5121022"/>
            <a:ext cx="12191999" cy="1055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TfAH-logoFNL_4C_new.png">
            <a:extLst>
              <a:ext uri="{FF2B5EF4-FFF2-40B4-BE49-F238E27FC236}">
                <a16:creationId xmlns:a16="http://schemas.microsoft.com/office/drawing/2014/main" id="{CB8A774F-2CAD-6B4D-A6B1-24E8E0606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8720" y="6063127"/>
            <a:ext cx="3117824" cy="58411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846A-6D86-44E7-B623-552A6FA2365B}"/>
              </a:ext>
            </a:extLst>
          </p:cNvPr>
          <p:cNvSpPr/>
          <p:nvPr/>
        </p:nvSpPr>
        <p:spPr>
          <a:xfrm>
            <a:off x="838200" y="311705"/>
            <a:ext cx="801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B22C1B"/>
                </a:solidFill>
              </a:rPr>
              <a:t>Key Recommendations Continued 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D0A120-9299-4036-8348-40873CE72301}"/>
              </a:ext>
            </a:extLst>
          </p:cNvPr>
          <p:cNvSpPr/>
          <p:nvPr/>
        </p:nvSpPr>
        <p:spPr>
          <a:xfrm>
            <a:off x="838199" y="1040870"/>
            <a:ext cx="105872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Use telehealth to provide treatment in underserved areas.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Hospitals and birthing centers should screen new mothers for substance misuse disorders at delivery.</a:t>
            </a:r>
          </a:p>
          <a:p>
            <a:pPr lvl="0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Transition programs for veterans returning to civilian life should be readily available.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630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277</Words>
  <Application>Microsoft Office PowerPoint</Application>
  <PresentationFormat>Widescreen</PresentationFormat>
  <Paragraphs>41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Pain in the Nation Issue Brief:  Alcohol and Drug Misuse and Suicide and the Millennial Generation — a Devastating Impact</vt:lpstr>
      <vt:lpstr>PowerPoint Presentation</vt:lpstr>
      <vt:lpstr>Key Findings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Bower</dc:creator>
  <cp:lastModifiedBy>Tamara Coombs</cp:lastModifiedBy>
  <cp:revision>48</cp:revision>
  <dcterms:created xsi:type="dcterms:W3CDTF">2018-10-11T18:43:47Z</dcterms:created>
  <dcterms:modified xsi:type="dcterms:W3CDTF">2019-06-12T18:11:52Z</dcterms:modified>
</cp:coreProperties>
</file>